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71" r:id="rId5"/>
  </p:sldMasterIdLst>
  <p:notesMasterIdLst>
    <p:notesMasterId r:id="rId15"/>
  </p:notesMasterIdLst>
  <p:sldIdLst>
    <p:sldId id="276" r:id="rId6"/>
    <p:sldId id="278" r:id="rId7"/>
    <p:sldId id="281" r:id="rId8"/>
    <p:sldId id="280" r:id="rId9"/>
    <p:sldId id="282" r:id="rId10"/>
    <p:sldId id="283" r:id="rId11"/>
    <p:sldId id="284" r:id="rId12"/>
    <p:sldId id="279" r:id="rId13"/>
    <p:sldId id="269" r:id="rId1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50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36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94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69"/>
  </p:normalViewPr>
  <p:slideViewPr>
    <p:cSldViewPr snapToGrid="0">
      <p:cViewPr varScale="1">
        <p:scale>
          <a:sx n="114" d="100"/>
          <a:sy n="114" d="100"/>
        </p:scale>
        <p:origin x="720" y="176"/>
      </p:cViewPr>
      <p:guideLst>
        <p:guide orient="horz" pos="650"/>
        <p:guide pos="7423"/>
        <p:guide orient="horz" pos="1361"/>
        <p:guide orient="horz" pos="3932"/>
        <p:guide orient="horz" pos="1194"/>
        <p:guide pos="2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0.png>
</file>

<file path=ppt/media/image15.jpeg>
</file>

<file path=ppt/media/image16.jpeg>
</file>

<file path=ppt/media/image17.jpeg>
</file>

<file path=ppt/media/image2.png>
</file>

<file path=ppt/media/image4.pn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26.10.22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13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Lecture topic Lecture topic Lecture topic Lecture topic Lecture topic Lecture topic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Referent / </a:t>
            </a:r>
            <a:r>
              <a:rPr lang="en-US" err="1"/>
              <a:t>Fakultät</a:t>
            </a:r>
            <a:r>
              <a:rPr lang="en-US"/>
              <a:t> / </a:t>
            </a:r>
            <a:r>
              <a:rPr lang="en-US" err="1"/>
              <a:t>Studiengang</a:t>
            </a:r>
            <a:r>
              <a:rPr lang="en-US"/>
              <a:t> | </a:t>
            </a:r>
            <a:r>
              <a:rPr lang="en-US" err="1"/>
              <a:t>WiSe</a:t>
            </a:r>
            <a:r>
              <a:rPr lang="en-US"/>
              <a:t>/</a:t>
            </a:r>
            <a:r>
              <a:rPr lang="en-US" err="1"/>
              <a:t>SoSe</a:t>
            </a:r>
            <a:r>
              <a:rPr lang="en-US"/>
              <a:t> 2017/19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3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E401AAA2-F595-411B-A3EF-57905A9882E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3D64421D-DBFE-41AB-A378-7DBF9C4CC7F8}"/>
              </a:ext>
            </a:extLst>
          </p:cNvPr>
          <p:cNvGrpSpPr/>
          <p:nvPr userDrawn="1"/>
        </p:nvGrpSpPr>
        <p:grpSpPr>
          <a:xfrm>
            <a:off x="406398" y="-468000"/>
            <a:ext cx="14521602" cy="1980001"/>
            <a:chOff x="304800" y="-468001"/>
            <a:chExt cx="10891200" cy="1980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0B19D590-8202-424B-810A-BA64C30D72E3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F7251AF-5343-4756-8000-8AB0335BAA99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A4325A29-EFA6-4867-99A1-E4058D882D4A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8" name="Kopfzeile">
              <a:extLst>
                <a:ext uri="{FF2B5EF4-FFF2-40B4-BE49-F238E27FC236}">
                  <a16:creationId xmlns:a16="http://schemas.microsoft.com/office/drawing/2014/main" id="{CD985852-8EA5-4F1F-85D6-11C67C20F991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11377089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397" y="2689225"/>
            <a:ext cx="559252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689225"/>
            <a:ext cx="559148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394" y="2160588"/>
            <a:ext cx="11377092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690813"/>
            <a:ext cx="11377084" cy="355282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Please refer any questions to:</a:t>
            </a:r>
            <a:br>
              <a:rPr lang="en-US"/>
            </a:br>
            <a:r>
              <a:rPr lang="en-US"/>
              <a:t>Prename Name (Ribbon &gt; Increase List Level)</a:t>
            </a:r>
            <a:br>
              <a:rPr lang="en-US"/>
            </a:br>
            <a:r>
              <a:rPr lang="en-US"/>
              <a:t>Faculty of XY | Department of XY </a:t>
            </a:r>
            <a:br>
              <a:rPr lang="en-US"/>
            </a:br>
            <a:r>
              <a:rPr lang="en-US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160588"/>
            <a:ext cx="9695489" cy="1851841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Conclusion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1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5" name="Logo HHN">
            <a:extLst>
              <a:ext uri="{FF2B5EF4-FFF2-40B4-BE49-F238E27FC236}">
                <a16:creationId xmlns:a16="http://schemas.microsoft.com/office/drawing/2014/main" id="{294CBFEC-8F4B-4ECF-8079-424B2999F3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19" name="Regieanweisungen">
            <a:extLst>
              <a:ext uri="{FF2B5EF4-FFF2-40B4-BE49-F238E27FC236}">
                <a16:creationId xmlns:a16="http://schemas.microsoft.com/office/drawing/2014/main" id="{47D6AE76-64DF-4253-87B7-D55F6FD314D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1" name="Hilfslinien">
              <a:extLst>
                <a:ext uri="{FF2B5EF4-FFF2-40B4-BE49-F238E27FC236}">
                  <a16:creationId xmlns:a16="http://schemas.microsoft.com/office/drawing/2014/main" id="{2E537BCA-0378-47EE-BA2E-AAE85C970D72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Zurücksetzen">
              <a:extLst>
                <a:ext uri="{FF2B5EF4-FFF2-40B4-BE49-F238E27FC236}">
                  <a16:creationId xmlns:a16="http://schemas.microsoft.com/office/drawing/2014/main" id="{AD2EC562-5E00-4380-99C6-0D2297D5D9CB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3" name="Layoutwechsel">
              <a:extLst>
                <a:ext uri="{FF2B5EF4-FFF2-40B4-BE49-F238E27FC236}">
                  <a16:creationId xmlns:a16="http://schemas.microsoft.com/office/drawing/2014/main" id="{A38E1AA6-7755-41CA-B107-5CD24E5B64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3" name="Fußzeile">
              <a:extLst>
                <a:ext uri="{FF2B5EF4-FFF2-40B4-BE49-F238E27FC236}">
                  <a16:creationId xmlns:a16="http://schemas.microsoft.com/office/drawing/2014/main" id="{13AC3CA5-8992-43C8-9BDA-957D603ABF89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4" name="Kopfzeile">
              <a:extLst>
                <a:ext uri="{FF2B5EF4-FFF2-40B4-BE49-F238E27FC236}">
                  <a16:creationId xmlns:a16="http://schemas.microsoft.com/office/drawing/2014/main" id="{4F387B6C-D72C-4FEE-AACF-55636C11E75D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540FD209-9B2E-49C5-ACDA-B6EF826B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B6F0E48E-A197-4EA9-A895-D82AA5BE5B30}"/>
              </a:ext>
            </a:extLst>
          </p:cNvPr>
          <p:cNvGrpSpPr/>
          <p:nvPr userDrawn="1"/>
        </p:nvGrpSpPr>
        <p:grpSpPr>
          <a:xfrm>
            <a:off x="406397" y="-467999"/>
            <a:ext cx="14521603" cy="7668000"/>
            <a:chOff x="304799" y="-468000"/>
            <a:chExt cx="10891201" cy="7668000"/>
          </a:xfrm>
        </p:grpSpPr>
        <p:sp>
          <p:nvSpPr>
            <p:cNvPr id="23" name="Hilfslinien">
              <a:extLst>
                <a:ext uri="{FF2B5EF4-FFF2-40B4-BE49-F238E27FC236}">
                  <a16:creationId xmlns:a16="http://schemas.microsoft.com/office/drawing/2014/main" id="{FF34F164-C8D1-4A62-BC29-AA721AA0A69A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F7EBDEE9-DA2A-4508-8A96-E654688D2AFE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2DE5B1FC-02BE-46AD-A4B1-F6635A03B54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7" name="Fußzeile">
              <a:extLst>
                <a:ext uri="{FF2B5EF4-FFF2-40B4-BE49-F238E27FC236}">
                  <a16:creationId xmlns:a16="http://schemas.microsoft.com/office/drawing/2014/main" id="{984A414F-FD68-4017-BCB5-429CA3073215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6" name="Logo HHN">
            <a:extLst>
              <a:ext uri="{FF2B5EF4-FFF2-40B4-BE49-F238E27FC236}">
                <a16:creationId xmlns:a16="http://schemas.microsoft.com/office/drawing/2014/main" id="{DC2EA3BA-E94F-491F-A263-862D23C273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192" y="305318"/>
            <a:ext cx="1940297" cy="901976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54486513-B2F7-4A9E-9107-04DAE877CE2B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2" name="Hilfslinien">
              <a:extLst>
                <a:ext uri="{FF2B5EF4-FFF2-40B4-BE49-F238E27FC236}">
                  <a16:creationId xmlns:a16="http://schemas.microsoft.com/office/drawing/2014/main" id="{C16E8043-DA79-40F8-8D1D-AC415567D048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Zurücksetzen">
              <a:extLst>
                <a:ext uri="{FF2B5EF4-FFF2-40B4-BE49-F238E27FC236}">
                  <a16:creationId xmlns:a16="http://schemas.microsoft.com/office/drawing/2014/main" id="{26D2A6E4-2FD7-4384-A885-2C1762191ED2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5" name="Layoutwechsel">
              <a:extLst>
                <a:ext uri="{FF2B5EF4-FFF2-40B4-BE49-F238E27FC236}">
                  <a16:creationId xmlns:a16="http://schemas.microsoft.com/office/drawing/2014/main" id="{830F58C2-E9EF-47B7-A9E8-7982E763742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1" name="Fußzeile">
              <a:extLst>
                <a:ext uri="{FF2B5EF4-FFF2-40B4-BE49-F238E27FC236}">
                  <a16:creationId xmlns:a16="http://schemas.microsoft.com/office/drawing/2014/main" id="{210FA1D1-78FE-4DD8-AE03-CB864430240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2" name="Kopfzeile">
              <a:extLst>
                <a:ext uri="{FF2B5EF4-FFF2-40B4-BE49-F238E27FC236}">
                  <a16:creationId xmlns:a16="http://schemas.microsoft.com/office/drawing/2014/main" id="{5252AE4A-CC7F-44E4-9F94-406E44784A7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Subheading</a:t>
            </a:r>
            <a:br>
              <a:rPr lang="en-US"/>
            </a:br>
            <a:r>
              <a:rPr lang="en-US"/>
              <a:t>Separator page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Additional info</a:t>
            </a:r>
          </a:p>
        </p:txBody>
      </p:sp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  <p:pic>
        <p:nvPicPr>
          <p:cNvPr id="20" name="Logo HHN">
            <a:extLst>
              <a:ext uri="{FF2B5EF4-FFF2-40B4-BE49-F238E27FC236}">
                <a16:creationId xmlns:a16="http://schemas.microsoft.com/office/drawing/2014/main" id="{1F838209-9061-4C52-A3F6-8BF3423A5D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22" name="Regieanweisungen">
            <a:extLst>
              <a:ext uri="{FF2B5EF4-FFF2-40B4-BE49-F238E27FC236}">
                <a16:creationId xmlns:a16="http://schemas.microsoft.com/office/drawing/2014/main" id="{7A76FA23-6904-44A1-AA67-E27CCD0DAE5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FD8E7FED-134D-47A9-816B-6A45070E270E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E65A194-BDC9-48CF-BEFE-535518FC4DA3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90A8388C-D616-4B5A-8E8B-D8A5E21F51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2" name="Fußzeile">
              <a:extLst>
                <a:ext uri="{FF2B5EF4-FFF2-40B4-BE49-F238E27FC236}">
                  <a16:creationId xmlns:a16="http://schemas.microsoft.com/office/drawing/2014/main" id="{6AD20FC2-A2D4-4765-938F-E3B31AB19D8F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3" name="Kopfzeile">
              <a:extLst>
                <a:ext uri="{FF2B5EF4-FFF2-40B4-BE49-F238E27FC236}">
                  <a16:creationId xmlns:a16="http://schemas.microsoft.com/office/drawing/2014/main" id="{568EA491-E484-4994-AA92-839C98876B5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160589"/>
            <a:ext cx="11377084" cy="40830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</a:p>
          <a:p>
            <a:pPr lvl="8"/>
            <a:r>
              <a:rPr lang="en-US" noProof="0"/>
              <a:t>Ninth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160588"/>
            <a:ext cx="11377084" cy="210500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  <a:endParaRPr lang="en-US"/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7128933" cy="408305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9" y="2221920"/>
            <a:ext cx="3862920" cy="3959805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9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1098550"/>
            <a:ext cx="12191999" cy="5759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 &gt;&gt; Ribbon &gt; Insert &gt; Picture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1098550"/>
            <a:ext cx="12192000" cy="5759451"/>
          </a:xfrm>
          <a:blipFill>
            <a:blip r:embed="rId2"/>
            <a:stretch>
              <a:fillRect/>
            </a:stretch>
          </a:blipFill>
        </p:spPr>
        <p:txBody>
          <a:bodyPr vert="horz" lIns="1954800" tIns="12600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marR="0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Quote on first level // </a:t>
            </a:r>
            <a:r>
              <a:rPr lang="en-US" noProof="0"/>
              <a:t>for </a:t>
            </a:r>
            <a:r>
              <a:rPr lang="en-US"/>
              <a:t>Autor &gt;&gt; Ribbon </a:t>
            </a:r>
            <a:r>
              <a:rPr lang="en-US" noProof="0"/>
              <a:t>&gt; Home &gt; Paragraph &gt; Increase List</a:t>
            </a:r>
            <a:r>
              <a:rPr lang="en-US"/>
              <a:t> </a:t>
            </a:r>
          </a:p>
          <a:p>
            <a:pPr marL="0" marR="0" lvl="1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/>
            </a:pPr>
            <a:r>
              <a:rPr lang="en-US" noProof="0"/>
              <a:t>Second level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7" name="Titel 9">
            <a:extLst>
              <a:ext uri="{FF2B5EF4-FFF2-40B4-BE49-F238E27FC236}">
                <a16:creationId xmlns:a16="http://schemas.microsoft.com/office/drawing/2014/main" id="{A0B1B76A-51B5-4F03-ACCD-EF255BF5F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68000"/>
            <a:ext cx="1386000" cy="1116000"/>
          </a:xfrm>
          <a:blipFill>
            <a:blip r:embed="rId3"/>
            <a:stretch>
              <a:fillRect/>
            </a:stretch>
          </a:blipFill>
        </p:spPr>
        <p:txBody>
          <a:bodyPr wrap="none" tIns="36000" rIns="1512000" anchor="t" anchorCtr="0"/>
          <a:lstStyle>
            <a:lvl1pPr algn="r">
              <a:defRPr sz="1000" baseline="0"/>
            </a:lvl1pPr>
          </a:lstStyle>
          <a:p>
            <a:r>
              <a:rPr lang="en-US" noProof="0"/>
              <a:t>Bitte nicht</a:t>
            </a:r>
            <a:br>
              <a:rPr lang="en-US" noProof="0"/>
            </a:br>
            <a:r>
              <a:rPr lang="en-US" noProof="0"/>
              <a:t>verschieben</a:t>
            </a:r>
          </a:p>
        </p:txBody>
      </p:sp>
      <p:pic>
        <p:nvPicPr>
          <p:cNvPr id="29" name="Logo HHN">
            <a:extLst>
              <a:ext uri="{FF2B5EF4-FFF2-40B4-BE49-F238E27FC236}">
                <a16:creationId xmlns:a16="http://schemas.microsoft.com/office/drawing/2014/main" id="{9C3514B9-049D-45E4-94CE-3CF817C1721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30" name="Regieanweisungen">
            <a:extLst>
              <a:ext uri="{FF2B5EF4-FFF2-40B4-BE49-F238E27FC236}">
                <a16:creationId xmlns:a16="http://schemas.microsoft.com/office/drawing/2014/main" id="{02481EDB-7877-4996-820C-FFEFD45C7964}"/>
              </a:ext>
            </a:extLst>
          </p:cNvPr>
          <p:cNvGrpSpPr/>
          <p:nvPr userDrawn="1"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31" name="Hilfslinien">
              <a:extLst>
                <a:ext uri="{FF2B5EF4-FFF2-40B4-BE49-F238E27FC236}">
                  <a16:creationId xmlns:a16="http://schemas.microsoft.com/office/drawing/2014/main" id="{18336903-3AE2-493A-93B4-394C8F8E2FFF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Zurücksetzen">
              <a:extLst>
                <a:ext uri="{FF2B5EF4-FFF2-40B4-BE49-F238E27FC236}">
                  <a16:creationId xmlns:a16="http://schemas.microsoft.com/office/drawing/2014/main" id="{0403CE5E-7D8E-4445-9A11-5614701AFB1F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33" name="Layoutwechsel">
              <a:extLst>
                <a:ext uri="{FF2B5EF4-FFF2-40B4-BE49-F238E27FC236}">
                  <a16:creationId xmlns:a16="http://schemas.microsoft.com/office/drawing/2014/main" id="{37E4D678-AB51-415F-A3C2-BFCB841977A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4" name="Text // Listenebene erhöhen">
              <a:extLst>
                <a:ext uri="{FF2B5EF4-FFF2-40B4-BE49-F238E27FC236}">
                  <a16:creationId xmlns:a16="http://schemas.microsoft.com/office/drawing/2014/main" id="{26941C7C-1EA8-4C84-AF9D-C1A29D4530B7}"/>
                </a:ext>
              </a:extLst>
            </p:cNvPr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5" name="Text // Listenebene verringern">
              <a:extLst>
                <a:ext uri="{FF2B5EF4-FFF2-40B4-BE49-F238E27FC236}">
                  <a16:creationId xmlns:a16="http://schemas.microsoft.com/office/drawing/2014/main" id="{C10DDFB6-5B61-467A-A792-54C79A078D54}"/>
                </a:ext>
              </a:extLst>
            </p:cNvPr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6" name="Listenebenen">
              <a:extLst>
                <a:ext uri="{FF2B5EF4-FFF2-40B4-BE49-F238E27FC236}">
                  <a16:creationId xmlns:a16="http://schemas.microsoft.com/office/drawing/2014/main" id="{C8E0693C-BA92-43AA-AF6D-AA0418317EDA}"/>
                </a:ext>
              </a:extLst>
            </p:cNvPr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37" name="Bild // Listenebene verringern">
              <a:extLst>
                <a:ext uri="{FF2B5EF4-FFF2-40B4-BE49-F238E27FC236}">
                  <a16:creationId xmlns:a16="http://schemas.microsoft.com/office/drawing/2014/main" id="{BFE93321-E538-4022-8A82-C17D0FE851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38" name="Bild // Listenebene erhöhen">
              <a:extLst>
                <a:ext uri="{FF2B5EF4-FFF2-40B4-BE49-F238E27FC236}">
                  <a16:creationId xmlns:a16="http://schemas.microsoft.com/office/drawing/2014/main" id="{DC047369-FB88-442D-8B63-61AB2032C2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39" name="Fußzeile">
              <a:extLst>
                <a:ext uri="{FF2B5EF4-FFF2-40B4-BE49-F238E27FC236}">
                  <a16:creationId xmlns:a16="http://schemas.microsoft.com/office/drawing/2014/main" id="{49532751-61E7-4FD4-95E4-0B64706E209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40" name="Kopfzeile">
              <a:extLst>
                <a:ext uri="{FF2B5EF4-FFF2-40B4-BE49-F238E27FC236}">
                  <a16:creationId xmlns:a16="http://schemas.microsoft.com/office/drawing/2014/main" id="{AC2C6CFC-C15C-44AF-9727-3AFD3633B39C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400" y="1944000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397" y="1031876"/>
            <a:ext cx="11377092" cy="863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0" y="2160588"/>
            <a:ext cx="11377086" cy="408146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</a:p>
          <a:p>
            <a:pPr lvl="8"/>
            <a:r>
              <a:rPr lang="en-US" noProof="0"/>
              <a:t>Ninth level</a:t>
            </a:r>
            <a:endParaRPr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8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el 32">
            <a:extLst>
              <a:ext uri="{FF2B5EF4-FFF2-40B4-BE49-F238E27FC236}">
                <a16:creationId xmlns:a16="http://schemas.microsoft.com/office/drawing/2014/main" id="{F629E931-35B5-4C35-9E4F-4B92E956C0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ZWEI-GELENK-ROBOTER</a:t>
            </a:r>
          </a:p>
        </p:txBody>
      </p:sp>
      <p:sp>
        <p:nvSpPr>
          <p:cNvPr id="35" name="Vertikaler Textplatzhalter 34">
            <a:extLst>
              <a:ext uri="{FF2B5EF4-FFF2-40B4-BE49-F238E27FC236}">
                <a16:creationId xmlns:a16="http://schemas.microsoft.com/office/drawing/2014/main" id="{AD697CB5-A06F-4E3D-9B1D-CC9CE71BD81D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Vorabgabe 09.11.2022</a:t>
            </a:r>
            <a:endParaRPr lang="en-US" dirty="0"/>
          </a:p>
        </p:txBody>
      </p:sp>
      <p:sp>
        <p:nvSpPr>
          <p:cNvPr id="36" name="Vertikaler Textplatzhalter 35">
            <a:extLst>
              <a:ext uri="{FF2B5EF4-FFF2-40B4-BE49-F238E27FC236}">
                <a16:creationId xmlns:a16="http://schemas.microsoft.com/office/drawing/2014/main" id="{5D5168B9-E752-43E9-9E15-A09B8530A521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en-US" dirty="0"/>
              <a:t>Marc Grosse (210233), Moritz </a:t>
            </a:r>
            <a:r>
              <a:rPr lang="en-US" dirty="0" err="1"/>
              <a:t>Höhnel</a:t>
            </a:r>
            <a:r>
              <a:rPr lang="en-US" dirty="0"/>
              <a:t> (210258) und Mattis Ritter (210265) / T1 / ASE | WS22/23</a:t>
            </a:r>
          </a:p>
        </p:txBody>
      </p:sp>
      <p:sp>
        <p:nvSpPr>
          <p:cNvPr id="30" name="Vertikaler Textplatzhalter 29">
            <a:extLst>
              <a:ext uri="{FF2B5EF4-FFF2-40B4-BE49-F238E27FC236}">
                <a16:creationId xmlns:a16="http://schemas.microsoft.com/office/drawing/2014/main" id="{0DD00B33-77B2-40B6-BF81-CF0E41203621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Bildplatzhalter 1">
            <a:extLst>
              <a:ext uri="{FF2B5EF4-FFF2-40B4-BE49-F238E27FC236}">
                <a16:creationId xmlns:a16="http://schemas.microsoft.com/office/drawing/2014/main" id="{A721DABC-D47C-7CE6-CBF6-96CA0A9AB574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</p:spTree>
    <p:extLst>
      <p:ext uri="{BB962C8B-B14F-4D97-AF65-F5344CB8AC3E}">
        <p14:creationId xmlns:p14="http://schemas.microsoft.com/office/powerpoint/2010/main" val="3501132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1. </a:t>
            </a:r>
            <a:r>
              <a:rPr lang="en-US" dirty="0" err="1"/>
              <a:t>Aufgabenstellung</a:t>
            </a:r>
            <a:r>
              <a:rPr lang="en-US" b="0" dirty="0"/>
              <a:t> </a:t>
            </a:r>
            <a:r>
              <a:rPr lang="en-US" dirty="0"/>
              <a:t>und</a:t>
            </a:r>
            <a:r>
              <a:rPr lang="en-US" b="0" dirty="0"/>
              <a:t> </a:t>
            </a:r>
            <a:r>
              <a:rPr lang="en-US" dirty="0" err="1"/>
              <a:t>Projektziele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287655" lvl="1" indent="-287655"/>
            <a:r>
              <a:rPr lang="en-US" dirty="0" err="1"/>
              <a:t>Modellbildung</a:t>
            </a:r>
            <a:r>
              <a:rPr lang="en-US" dirty="0"/>
              <a:t> und Simulation </a:t>
            </a:r>
            <a:r>
              <a:rPr lang="en-US" dirty="0" err="1"/>
              <a:t>eines</a:t>
            </a:r>
            <a:r>
              <a:rPr lang="en-US" dirty="0"/>
              <a:t> 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Roboters</a:t>
            </a:r>
            <a:endParaRPr lang="en-US" dirty="0"/>
          </a:p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322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2. </a:t>
            </a:r>
            <a:r>
              <a:rPr lang="en-US" dirty="0" err="1"/>
              <a:t>Modellannahmen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114300" y="2160589"/>
            <a:ext cx="11762851" cy="4083052"/>
          </a:xfrm>
        </p:spPr>
        <p:txBody>
          <a:bodyPr/>
          <a:lstStyle/>
          <a:p>
            <a:pPr marL="287655" lvl="1" indent="-287655"/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Die Roboterarme sind masselos. </a:t>
            </a:r>
            <a:endParaRPr lang="en-US" sz="1800" u="none" strike="noStrike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7655" lvl="1" indent="-287655"/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Die Massen konzentrieren sich in den Antriebsmotoren und am Greifer. </a:t>
            </a:r>
            <a:endParaRPr lang="en-US" sz="1800" u="none" strike="noStrike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7655" lvl="1" indent="-287655"/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Die Robotergelenke sind reibungslos. </a:t>
            </a:r>
            <a:endParaRPr lang="en-US" sz="1800" u="none" strike="noStrike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7655" lvl="1" indent="-287655"/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Der Roboter wird angetrieben durch zwei Elektromotoren jeweils in der Schulter und im Ellenbogen, die die Drehmomente </a:t>
            </a:r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𝑢</a:t>
            </a:r>
            <a:r>
              <a:rPr lang="de-DE" sz="1800" u="none" strike="noStrike" baseline="-25000" dirty="0">
                <a:effectLst/>
                <a:uFill>
                  <a:solidFill>
                    <a:srgbClr val="000000"/>
                  </a:solidFill>
                </a:uFill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1</a:t>
            </a:r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und </a:t>
            </a:r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𝑢</a:t>
            </a:r>
            <a:r>
              <a:rPr lang="de-DE" sz="1800" u="none" strike="noStrike" baseline="-25000" dirty="0">
                <a:effectLst/>
                <a:uFill>
                  <a:solidFill>
                    <a:srgbClr val="000000"/>
                  </a:solidFill>
                </a:uFill>
                <a:latin typeface="Cambria Math" panose="02040503050406030204" pitchFamily="18" charset="0"/>
                <a:ea typeface="Cambria Math" panose="02040503050406030204" pitchFamily="18" charset="0"/>
                <a:cs typeface="Cambria Math" panose="02040503050406030204" pitchFamily="18" charset="0"/>
              </a:rPr>
              <a:t>2</a:t>
            </a:r>
            <a:r>
              <a:rPr lang="de-DE" sz="1800" u="none" strike="noStrike" dirty="0">
                <a:effectLst/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rPr>
              <a:t> erzeugen. </a:t>
            </a:r>
            <a:endParaRPr lang="en-US" sz="1800" u="none" strike="noStrike" dirty="0">
              <a:effectLst/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425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3. EINGANGS-,</a:t>
            </a:r>
            <a:r>
              <a:rPr lang="en-US" b="0" dirty="0"/>
              <a:t> </a:t>
            </a:r>
            <a:r>
              <a:rPr lang="en-US" dirty="0" err="1"/>
              <a:t>Zustands</a:t>
            </a:r>
            <a:r>
              <a:rPr lang="en-US" dirty="0"/>
              <a:t>-,</a:t>
            </a:r>
            <a:r>
              <a:rPr lang="en-US" b="0" dirty="0"/>
              <a:t> </a:t>
            </a:r>
            <a:r>
              <a:rPr lang="en-US" dirty="0" err="1"/>
              <a:t>Ausgangssignale</a:t>
            </a:r>
            <a:r>
              <a:rPr lang="en-US" dirty="0"/>
              <a:t>,</a:t>
            </a:r>
            <a:r>
              <a:rPr lang="en-US" b="0" dirty="0"/>
              <a:t>       </a:t>
            </a:r>
            <a:r>
              <a:rPr lang="en-US" dirty="0"/>
              <a:t>Parameter</a:t>
            </a:r>
            <a:r>
              <a:rPr lang="en-US" b="0" dirty="0"/>
              <a:t> </a:t>
            </a:r>
            <a:r>
              <a:rPr lang="en-US" dirty="0"/>
              <a:t>und</a:t>
            </a:r>
            <a:r>
              <a:rPr lang="en-US" b="0" dirty="0"/>
              <a:t> </a:t>
            </a:r>
            <a:r>
              <a:rPr lang="en-US" dirty="0" err="1"/>
              <a:t>Anfangsbedingungen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114300" y="2160589"/>
            <a:ext cx="11887199" cy="4083052"/>
          </a:xfrm>
        </p:spPr>
        <p:txBody>
          <a:bodyPr/>
          <a:lstStyle/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|  </a:t>
            </a:r>
            <a:fld id="{E6B5151A-17C4-4431-8407-112C0160A8B6}" type="slidenum">
              <a:rPr lang="en-US" smtClean="0"/>
              <a:pPr/>
              <a:t>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E3DAD816-F401-5625-A6E8-677CD5E1AD5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5261855"/>
                  </p:ext>
                </p:extLst>
              </p:nvPr>
            </p:nvGraphicFramePr>
            <p:xfrm>
              <a:off x="780360" y="2204273"/>
              <a:ext cx="6665469" cy="1473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96370">
                      <a:extLst>
                        <a:ext uri="{9D8B030D-6E8A-4147-A177-3AD203B41FA5}">
                          <a16:colId xmlns:a16="http://schemas.microsoft.com/office/drawing/2014/main" val="181049694"/>
                        </a:ext>
                      </a:extLst>
                    </a:gridCol>
                    <a:gridCol w="1386672">
                      <a:extLst>
                        <a:ext uri="{9D8B030D-6E8A-4147-A177-3AD203B41FA5}">
                          <a16:colId xmlns:a16="http://schemas.microsoft.com/office/drawing/2014/main" val="2034299179"/>
                        </a:ext>
                      </a:extLst>
                    </a:gridCol>
                    <a:gridCol w="1235947">
                      <a:extLst>
                        <a:ext uri="{9D8B030D-6E8A-4147-A177-3AD203B41FA5}">
                          <a16:colId xmlns:a16="http://schemas.microsoft.com/office/drawing/2014/main" val="1225719164"/>
                        </a:ext>
                      </a:extLst>
                    </a:gridCol>
                    <a:gridCol w="1346480">
                      <a:extLst>
                        <a:ext uri="{9D8B030D-6E8A-4147-A177-3AD203B41FA5}">
                          <a16:colId xmlns:a16="http://schemas.microsoft.com/office/drawing/2014/main" val="2773996695"/>
                        </a:ext>
                      </a:extLst>
                    </a:gridCol>
                  </a:tblGrid>
                  <a:tr h="300584">
                    <a:tc>
                      <a:txBody>
                        <a:bodyPr/>
                        <a:lstStyle/>
                        <a:p>
                          <a:pPr marL="35496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Eingangssignal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3556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R="7429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1612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extLst>
                      <a:ext uri="{0D108BD9-81ED-4DB2-BD59-A6C34878D82A}">
                        <a16:rowId xmlns:a16="http://schemas.microsoft.com/office/drawing/2014/main" val="4104427763"/>
                      </a:ext>
                    </a:extLst>
                  </a:tr>
                  <a:tr h="5864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Drehmoment durch Schulter-Antrieb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3175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𝑢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pPr marR="7747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u1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pPr marL="3175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𝑁𝑚</m:t>
                                </m:r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extLst>
                      <a:ext uri="{0D108BD9-81ED-4DB2-BD59-A6C34878D82A}">
                        <a16:rowId xmlns:a16="http://schemas.microsoft.com/office/drawing/2014/main" val="629110628"/>
                      </a:ext>
                    </a:extLst>
                  </a:tr>
                  <a:tr h="5864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Drehmoment durch Ellbogen-Antrieb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28575" algn="ctr">
                            <a:lnSpc>
                              <a:spcPct val="107000"/>
                            </a:lnSpc>
                          </a:pP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600" i="1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1600">
                                      <a:effectLst/>
                                      <a:latin typeface="Cambria Math" panose="02040503050406030204" pitchFamily="18" charset="0"/>
                                    </a:rPr>
                                    <m:t>𝑢</m:t>
                                  </m:r>
                                </m:e>
                                <m:sub>
                                  <m:r>
                                    <a:rPr lang="de-DE" sz="1600" baseline="-25000">
                                      <a:effectLst/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oMath>
                          </a14:m>
                          <a:r>
                            <a:rPr lang="de-DE" sz="1600" dirty="0">
                              <a:effectLst/>
                            </a:rPr>
                            <a:t>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pPr marR="7747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u2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pPr marL="31750" algn="ctr">
                            <a:lnSpc>
                              <a:spcPct val="107000"/>
                            </a:lnSpc>
                          </a:pPr>
                          <a14:m>
                            <m:oMath xmlns:m="http://schemas.openxmlformats.org/officeDocument/2006/math">
                              <m:r>
                                <a:rPr lang="de-DE" sz="1600">
                                  <a:effectLst/>
                                  <a:latin typeface="Cambria Math" panose="02040503050406030204" pitchFamily="18" charset="0"/>
                                </a:rPr>
                                <m:t>𝑁𝑚</m:t>
                              </m:r>
                            </m:oMath>
                          </a14:m>
                          <a:r>
                            <a:rPr lang="de-DE" sz="1600" dirty="0">
                              <a:effectLst/>
                            </a:rPr>
                            <a:t>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extLst>
                      <a:ext uri="{0D108BD9-81ED-4DB2-BD59-A6C34878D82A}">
                        <a16:rowId xmlns:a16="http://schemas.microsoft.com/office/drawing/2014/main" val="1772418475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3" name="Table 2">
                <a:extLst>
                  <a:ext uri="{FF2B5EF4-FFF2-40B4-BE49-F238E27FC236}">
                    <a16:creationId xmlns:a16="http://schemas.microsoft.com/office/drawing/2014/main" id="{E3DAD816-F401-5625-A6E8-677CD5E1AD5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515261855"/>
                  </p:ext>
                </p:extLst>
              </p:nvPr>
            </p:nvGraphicFramePr>
            <p:xfrm>
              <a:off x="780360" y="2204273"/>
              <a:ext cx="6665469" cy="1473422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96370">
                      <a:extLst>
                        <a:ext uri="{9D8B030D-6E8A-4147-A177-3AD203B41FA5}">
                          <a16:colId xmlns:a16="http://schemas.microsoft.com/office/drawing/2014/main" val="181049694"/>
                        </a:ext>
                      </a:extLst>
                    </a:gridCol>
                    <a:gridCol w="1386672">
                      <a:extLst>
                        <a:ext uri="{9D8B030D-6E8A-4147-A177-3AD203B41FA5}">
                          <a16:colId xmlns:a16="http://schemas.microsoft.com/office/drawing/2014/main" val="2034299179"/>
                        </a:ext>
                      </a:extLst>
                    </a:gridCol>
                    <a:gridCol w="1235947">
                      <a:extLst>
                        <a:ext uri="{9D8B030D-6E8A-4147-A177-3AD203B41FA5}">
                          <a16:colId xmlns:a16="http://schemas.microsoft.com/office/drawing/2014/main" val="1225719164"/>
                        </a:ext>
                      </a:extLst>
                    </a:gridCol>
                    <a:gridCol w="1346480">
                      <a:extLst>
                        <a:ext uri="{9D8B030D-6E8A-4147-A177-3AD203B41FA5}">
                          <a16:colId xmlns:a16="http://schemas.microsoft.com/office/drawing/2014/main" val="2773996695"/>
                        </a:ext>
                      </a:extLst>
                    </a:gridCol>
                  </a:tblGrid>
                  <a:tr h="300584">
                    <a:tc>
                      <a:txBody>
                        <a:bodyPr/>
                        <a:lstStyle/>
                        <a:p>
                          <a:pPr marL="35496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Eingangssignal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3556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R="7429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pPr marL="1612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extLst>
                      <a:ext uri="{0D108BD9-81ED-4DB2-BD59-A6C34878D82A}">
                        <a16:rowId xmlns:a16="http://schemas.microsoft.com/office/drawing/2014/main" val="4104427763"/>
                      </a:ext>
                    </a:extLst>
                  </a:tr>
                  <a:tr h="5864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Drehmoment durch Schulter-Antrieb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9860" marR="73025" marT="26670" marB="0" anchor="ctr">
                        <a:blipFill>
                          <a:blip r:embed="rId2"/>
                          <a:stretch>
                            <a:fillRect l="-196035" t="-57292" r="-188546" b="-11354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7747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u1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9860" marR="73025" marT="26670" marB="0" anchor="ctr">
                        <a:blipFill>
                          <a:blip r:embed="rId2"/>
                          <a:stretch>
                            <a:fillRect l="-395928" t="-57292" r="-1810" b="-11354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29110628"/>
                      </a:ext>
                    </a:extLst>
                  </a:tr>
                  <a:tr h="586419">
                    <a:tc>
                      <a:txBody>
                        <a:bodyPr/>
                        <a:lstStyle/>
                        <a:p>
                          <a:pPr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Drehmoment durch Ellbogen-Antrieb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149860" marR="73025" marT="26670" marB="0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9860" marR="73025" marT="26670" marB="0" anchor="ctr">
                        <a:blipFill>
                          <a:blip r:embed="rId2"/>
                          <a:stretch>
                            <a:fillRect l="-196035" t="-155670" r="-188546" b="-12371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7747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u2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149860" marR="73025" marT="2667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149860" marR="73025" marT="26670" marB="0" anchor="ctr">
                        <a:blipFill>
                          <a:blip r:embed="rId2"/>
                          <a:stretch>
                            <a:fillRect l="-395928" t="-155670" r="-1810" b="-1237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772418475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E7E62D0-D8FB-CAC4-567C-E4F094F13F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80873806"/>
                  </p:ext>
                </p:extLst>
              </p:nvPr>
            </p:nvGraphicFramePr>
            <p:xfrm>
              <a:off x="780359" y="3820840"/>
              <a:ext cx="8032044" cy="2428533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87011">
                      <a:extLst>
                        <a:ext uri="{9D8B030D-6E8A-4147-A177-3AD203B41FA5}">
                          <a16:colId xmlns:a16="http://schemas.microsoft.com/office/drawing/2014/main" val="2711541917"/>
                        </a:ext>
                      </a:extLst>
                    </a:gridCol>
                    <a:gridCol w="1401225">
                      <a:extLst>
                        <a:ext uri="{9D8B030D-6E8A-4147-A177-3AD203B41FA5}">
                          <a16:colId xmlns:a16="http://schemas.microsoft.com/office/drawing/2014/main" val="3198005469"/>
                        </a:ext>
                      </a:extLst>
                    </a:gridCol>
                    <a:gridCol w="1225406">
                      <a:extLst>
                        <a:ext uri="{9D8B030D-6E8A-4147-A177-3AD203B41FA5}">
                          <a16:colId xmlns:a16="http://schemas.microsoft.com/office/drawing/2014/main" val="225946230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357957226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150849855"/>
                        </a:ext>
                      </a:extLst>
                    </a:gridCol>
                  </a:tblGrid>
                  <a:tr h="287869">
                    <a:tc>
                      <a:txBody>
                        <a:bodyPr/>
                        <a:lstStyle/>
                        <a:p>
                          <a:pPr marL="3473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Zustandsvariable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937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2984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33045">
                            <a:lnSpc>
                              <a:spcPct val="107000"/>
                            </a:lnSpc>
                          </a:pPr>
                          <a:r>
                            <a:rPr lang="de-DE" sz="16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Anfangswert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416753681"/>
                      </a:ext>
                    </a:extLst>
                  </a:tr>
                  <a:tr h="443194">
                    <a:tc>
                      <a:txBody>
                        <a:bodyPr/>
                        <a:lstStyle/>
                        <a:p>
                          <a:pPr marL="26225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 des Oberarms </a:t>
                          </a: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74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de-DE" sz="1600" baseline="-250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x(1)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2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𝑟𝑎𝑑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810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𝜋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382936719"/>
                      </a:ext>
                    </a:extLst>
                  </a:tr>
                  <a:tr h="515300">
                    <a:tc>
                      <a:txBody>
                        <a:bodyPr/>
                        <a:lstStyle/>
                        <a:p>
                          <a:pPr marL="2374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 des Unterarms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432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de-DE" sz="1600" baseline="-250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𝜑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x(2)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2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𝑟𝑎𝑑</m:t>
                                </m:r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874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𝜋</m:t>
                                    </m:r>
                                  </m:num>
                                  <m:den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67099087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Winkelgeschwindigkeit des Oberarms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559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3</m:t>
                                    </m:r>
                                  </m:sub>
                                </m:sSub>
                                <m:r>
                                  <a:rPr lang="de-DE" sz="1600" baseline="-250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de-DE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x(3)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93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𝑟𝑎𝑑</m:t>
                                    </m:r>
                                  </m:num>
                                  <m:den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17843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f>
                                  <m:f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𝑟𝑎𝑑</m:t>
                                    </m:r>
                                  </m:num>
                                  <m:den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189193625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Winkelgeschwindigkeit des Unterarms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432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4</m:t>
                                    </m:r>
                                  </m:sub>
                                </m:sSub>
                                <m:r>
                                  <a:rPr lang="de-DE" sz="1600" baseline="-25000">
                                    <a:effectLst/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̇"/>
                                        <m:ctrlPr>
                                          <a:rPr lang="en-US" sz="1600" i="1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de-DE" sz="1600">
                                            <a:effectLst/>
                                            <a:latin typeface="Cambria Math" panose="02040503050406030204" pitchFamily="18" charset="0"/>
                                          </a:rPr>
                                          <m:t>𝜑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de-DE" sz="1600" baseline="-250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x(4)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93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𝑟𝑎𝑑</m:t>
                                    </m:r>
                                  </m:num>
                                  <m:den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17843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>
                                    <a:effectLst/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  <m:f>
                                  <m:fPr>
                                    <m:ctrlPr>
                                      <a:rPr lang="en-US" sz="1600" i="1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𝑟𝑎𝑑</m:t>
                                    </m:r>
                                  </m:num>
                                  <m:den>
                                    <m:r>
                                      <a:rPr lang="de-DE" sz="160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110768392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E7E62D0-D8FB-CAC4-567C-E4F094F13F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80873806"/>
                  </p:ext>
                </p:extLst>
              </p:nvPr>
            </p:nvGraphicFramePr>
            <p:xfrm>
              <a:off x="780359" y="3820840"/>
              <a:ext cx="8032044" cy="2428533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87011">
                      <a:extLst>
                        <a:ext uri="{9D8B030D-6E8A-4147-A177-3AD203B41FA5}">
                          <a16:colId xmlns:a16="http://schemas.microsoft.com/office/drawing/2014/main" val="2711541917"/>
                        </a:ext>
                      </a:extLst>
                    </a:gridCol>
                    <a:gridCol w="1401225">
                      <a:extLst>
                        <a:ext uri="{9D8B030D-6E8A-4147-A177-3AD203B41FA5}">
                          <a16:colId xmlns:a16="http://schemas.microsoft.com/office/drawing/2014/main" val="3198005469"/>
                        </a:ext>
                      </a:extLst>
                    </a:gridCol>
                    <a:gridCol w="1225406">
                      <a:extLst>
                        <a:ext uri="{9D8B030D-6E8A-4147-A177-3AD203B41FA5}">
                          <a16:colId xmlns:a16="http://schemas.microsoft.com/office/drawing/2014/main" val="225946230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357957226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150849855"/>
                        </a:ext>
                      </a:extLst>
                    </a:gridCol>
                  </a:tblGrid>
                  <a:tr h="287869">
                    <a:tc>
                      <a:txBody>
                        <a:bodyPr/>
                        <a:lstStyle/>
                        <a:p>
                          <a:pPr marL="3473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Zustandsvariable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937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2984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33045">
                            <a:lnSpc>
                              <a:spcPct val="107000"/>
                            </a:lnSpc>
                          </a:pPr>
                          <a:r>
                            <a:rPr lang="de-DE" sz="160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Anfangswert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416753681"/>
                      </a:ext>
                    </a:extLst>
                  </a:tr>
                  <a:tr h="443194">
                    <a:tc>
                      <a:txBody>
                        <a:bodyPr/>
                        <a:lstStyle/>
                        <a:p>
                          <a:pPr marL="26225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 des Oberarms </a:t>
                          </a: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192609" t="-72603" r="-283043" b="-4013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x(1)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391928" t="-72603" r="-101794" b="-40137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491928" t="-72603" r="-1794" b="-4013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2936719"/>
                      </a:ext>
                    </a:extLst>
                  </a:tr>
                  <a:tr h="515300">
                    <a:tc>
                      <a:txBody>
                        <a:bodyPr/>
                        <a:lstStyle/>
                        <a:p>
                          <a:pPr marL="2374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 des Unterarms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192609" t="-148235" r="-283043" b="-2447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x(2)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391928" t="-148235" r="-101794" b="-244706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491928" t="-148235" r="-1794" b="-24470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7099087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Winkelgeschwindigkeit des Oberarms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192609" t="-215306" r="-283043" b="-1122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x(3)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391928" t="-215306" r="-101794" b="-112245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491928" t="-215306" r="-1794" b="-11224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89193625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Winkelgeschwindigkeit des Unterarms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192609" t="-318557" r="-283043" b="-1340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x(4)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391928" t="-318557" r="-101794" b="-1340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3"/>
                          <a:stretch>
                            <a:fillRect l="-491928" t="-318557" r="-1794" b="-1340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0768392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714978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3. EINGANGS-, </a:t>
            </a:r>
            <a:r>
              <a:rPr lang="en-US" dirty="0" err="1"/>
              <a:t>Zustands</a:t>
            </a:r>
            <a:r>
              <a:rPr lang="en-US" dirty="0"/>
              <a:t>-, </a:t>
            </a:r>
            <a:r>
              <a:rPr lang="en-US" dirty="0" err="1"/>
              <a:t>Ausgangssignale</a:t>
            </a:r>
            <a:r>
              <a:rPr lang="en-US" dirty="0"/>
              <a:t>, Parameter und </a:t>
            </a:r>
            <a:r>
              <a:rPr lang="en-US" dirty="0" err="1"/>
              <a:t>Anfangsbedingungen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114300" y="2160589"/>
            <a:ext cx="11887199" cy="4083052"/>
          </a:xfrm>
        </p:spPr>
        <p:txBody>
          <a:bodyPr/>
          <a:lstStyle/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5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E7E62D0-D8FB-CAC4-567C-E4F094F13F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9465126"/>
                  </p:ext>
                </p:extLst>
              </p:nvPr>
            </p:nvGraphicFramePr>
            <p:xfrm>
              <a:off x="609537" y="2351433"/>
              <a:ext cx="8032044" cy="30866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87011">
                      <a:extLst>
                        <a:ext uri="{9D8B030D-6E8A-4147-A177-3AD203B41FA5}">
                          <a16:colId xmlns:a16="http://schemas.microsoft.com/office/drawing/2014/main" val="2711541917"/>
                        </a:ext>
                      </a:extLst>
                    </a:gridCol>
                    <a:gridCol w="1401225">
                      <a:extLst>
                        <a:ext uri="{9D8B030D-6E8A-4147-A177-3AD203B41FA5}">
                          <a16:colId xmlns:a16="http://schemas.microsoft.com/office/drawing/2014/main" val="3198005469"/>
                        </a:ext>
                      </a:extLst>
                    </a:gridCol>
                    <a:gridCol w="1225406">
                      <a:extLst>
                        <a:ext uri="{9D8B030D-6E8A-4147-A177-3AD203B41FA5}">
                          <a16:colId xmlns:a16="http://schemas.microsoft.com/office/drawing/2014/main" val="225946230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357957226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150849855"/>
                        </a:ext>
                      </a:extLst>
                    </a:gridCol>
                  </a:tblGrid>
                  <a:tr h="287869">
                    <a:tc>
                      <a:txBody>
                        <a:bodyPr/>
                        <a:lstStyle/>
                        <a:p>
                          <a:pPr marL="3473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Parameter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937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2984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330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Anfangswert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416753681"/>
                      </a:ext>
                    </a:extLst>
                  </a:tr>
                  <a:tr h="443194">
                    <a:tc>
                      <a:txBody>
                        <a:bodyPr/>
                        <a:lstStyle/>
                        <a:p>
                          <a:pPr marL="26225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Masse des Ellenbogengelenks</a:t>
                          </a: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74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P_m1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2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𝑘𝑔</m:t>
                                </m:r>
                              </m:oMath>
                            </m:oMathPara>
                          </a14:m>
                          <a:endParaRPr lang="en-US" sz="1600" i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810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382936719"/>
                      </a:ext>
                    </a:extLst>
                  </a:tr>
                  <a:tr h="515300">
                    <a:tc>
                      <a:txBody>
                        <a:bodyPr/>
                        <a:lstStyle/>
                        <a:p>
                          <a:pPr marL="2374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Masse des Greifers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74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P_m2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29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𝑘𝑔</m:t>
                                </m:r>
                              </m:oMath>
                            </m:oMathPara>
                          </a14:m>
                          <a:endParaRPr lang="en-US" sz="1600" i="1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810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0" smtClean="0">
                                    <a:effectLst/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67099087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Länge des Oberarms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559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P_l1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93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17843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0.8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189193625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Länge des Unterarms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559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𝑙</m:t>
                                    </m:r>
                                  </m:e>
                                  <m:sub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P_l2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93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𝑚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17843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0.7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311076839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Schwerkraft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7559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𝑔</m:t>
                                </m:r>
                              </m:oMath>
                            </m:oMathPara>
                          </a14:m>
                          <a:endParaRPr lang="en-US" sz="1600" i="1" dirty="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 err="1">
                              <a:effectLst/>
                            </a:rPr>
                            <a:t>P_g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4930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de-DE" sz="1600" b="0" i="1" smtClean="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Times New Roman" panose="02020603050405020304" pitchFamily="18" charset="0"/>
                                      </a:rPr>
                                      <m:t>𝑚</m:t>
                                    </m:r>
                                  </m:num>
                                  <m:den>
                                    <m:sSup>
                                      <m:sSupPr>
                                        <m:ctrlPr>
                                          <a:rPr lang="de-DE" sz="1600" b="0" i="1" smtClean="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de-DE" sz="1600" b="0" i="1" smtClean="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𝑠</m:t>
                                        </m:r>
                                      </m:e>
                                      <m:sup>
                                        <m:r>
                                          <a:rPr lang="de-DE" sz="1600" b="0" i="1" smtClean="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178435" algn="ctr">
                            <a:lnSpc>
                              <a:spcPct val="107000"/>
                            </a:lnSpc>
                          </a:pPr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de-DE" sz="1600" b="0" i="1" smtClean="0">
                                    <a:effectLst/>
                                    <a:latin typeface="Cambria Math" panose="02040503050406030204" pitchFamily="18" charset="0"/>
                                  </a:rPr>
                                  <m:t>9.81</m:t>
                                </m:r>
                              </m:oMath>
                            </m:oMathPara>
                          </a14:m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63612738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BE7E62D0-D8FB-CAC4-567C-E4F094F13F85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339465126"/>
                  </p:ext>
                </p:extLst>
              </p:nvPr>
            </p:nvGraphicFramePr>
            <p:xfrm>
              <a:off x="609537" y="2351433"/>
              <a:ext cx="8032044" cy="3086647"/>
            </p:xfrm>
            <a:graphic>
              <a:graphicData uri="http://schemas.openxmlformats.org/drawingml/2006/table">
                <a:tbl>
                  <a:tblPr firstRow="1" firstCol="1" bandRow="1">
                    <a:tableStyleId>{5C22544A-7EE6-4342-B048-85BDC9FD1C3A}</a:tableStyleId>
                  </a:tblPr>
                  <a:tblGrid>
                    <a:gridCol w="2687011">
                      <a:extLst>
                        <a:ext uri="{9D8B030D-6E8A-4147-A177-3AD203B41FA5}">
                          <a16:colId xmlns:a16="http://schemas.microsoft.com/office/drawing/2014/main" val="2711541917"/>
                        </a:ext>
                      </a:extLst>
                    </a:gridCol>
                    <a:gridCol w="1401225">
                      <a:extLst>
                        <a:ext uri="{9D8B030D-6E8A-4147-A177-3AD203B41FA5}">
                          <a16:colId xmlns:a16="http://schemas.microsoft.com/office/drawing/2014/main" val="3198005469"/>
                        </a:ext>
                      </a:extLst>
                    </a:gridCol>
                    <a:gridCol w="1225406">
                      <a:extLst>
                        <a:ext uri="{9D8B030D-6E8A-4147-A177-3AD203B41FA5}">
                          <a16:colId xmlns:a16="http://schemas.microsoft.com/office/drawing/2014/main" val="225946230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3579572261"/>
                        </a:ext>
                      </a:extLst>
                    </a:gridCol>
                    <a:gridCol w="1359201">
                      <a:extLst>
                        <a:ext uri="{9D8B030D-6E8A-4147-A177-3AD203B41FA5}">
                          <a16:colId xmlns:a16="http://schemas.microsoft.com/office/drawing/2014/main" val="150849855"/>
                        </a:ext>
                      </a:extLst>
                    </a:gridCol>
                  </a:tblGrid>
                  <a:tr h="287869">
                    <a:tc>
                      <a:txBody>
                        <a:bodyPr/>
                        <a:lstStyle/>
                        <a:p>
                          <a:pPr marL="3473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Parameter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7937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Symbol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R="2984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Simulink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 marL="23304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Einheit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pPr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Anfangswert 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extLst>
                      <a:ext uri="{0D108BD9-81ED-4DB2-BD59-A6C34878D82A}">
                        <a16:rowId xmlns:a16="http://schemas.microsoft.com/office/drawing/2014/main" val="1416753681"/>
                      </a:ext>
                    </a:extLst>
                  </a:tr>
                  <a:tr h="510223">
                    <a:tc>
                      <a:txBody>
                        <a:bodyPr/>
                        <a:lstStyle/>
                        <a:p>
                          <a:pPr marL="262255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Masse des Ellenbogengelenks</a:t>
                          </a: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192174" t="-63095" r="-283478" b="-45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P_m1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391928" t="-63095" r="-101794" b="-45119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491928" t="-63095" r="-1794" b="-45119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382936719"/>
                      </a:ext>
                    </a:extLst>
                  </a:tr>
                  <a:tr h="515300">
                    <a:tc>
                      <a:txBody>
                        <a:bodyPr/>
                        <a:lstStyle/>
                        <a:p>
                          <a:pPr marL="237490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Masse des Greifers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192174" t="-161176" r="-283478" b="-34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P_m2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391928" t="-161176" r="-101794" b="-34588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491928" t="-161176" r="-1794" b="-34588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7099087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Länge des Oberarms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192174" t="-228866" r="-283478" b="-2030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P_l1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391928" t="-228866" r="-101794" b="-2030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491928" t="-228866" r="-1794" b="-20309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189193625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a:t>Länge des Unterarms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Calibri" panose="020F0502020204030204" pitchFamily="34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192174" t="-325510" r="-283478" b="-1010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</a:rPr>
                            <a:t>P_l2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391928" t="-325510" r="-101794" b="-101020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491928" t="-325510" r="-1794" b="-10102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110768392"/>
                      </a:ext>
                    </a:extLst>
                  </a:tr>
                  <a:tr h="591085">
                    <a:tc>
                      <a:txBody>
                        <a:bodyPr/>
                        <a:lstStyle/>
                        <a:p>
                          <a:pPr marL="102235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>
                              <a:effectLst/>
                              <a:latin typeface="Calibri" panose="020F0502020204030204" pitchFamily="34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Schwerkraft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192174" t="-429897" r="-283478" b="-20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marR="33020" algn="ctr">
                            <a:lnSpc>
                              <a:spcPct val="107000"/>
                            </a:lnSpc>
                          </a:pPr>
                          <a:r>
                            <a:rPr lang="de-DE" sz="1600" dirty="0" err="1">
                              <a:effectLst/>
                            </a:rPr>
                            <a:t>P_g</a:t>
                          </a:r>
                          <a:endParaRPr lang="en-US" sz="16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9375" marR="45085" marT="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391928" t="-429897" r="-101794" b="-206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9375" marR="45085" marT="0" marB="0" anchor="ctr">
                        <a:blipFill>
                          <a:blip r:embed="rId2"/>
                          <a:stretch>
                            <a:fillRect l="-491928" t="-429897" r="-1794" b="-2062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36127388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4143251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4. </a:t>
            </a:r>
            <a:r>
              <a:rPr lang="en-US" dirty="0" err="1"/>
              <a:t>Modellbildung</a:t>
            </a:r>
            <a:br>
              <a:rPr lang="en-US" dirty="0"/>
            </a:br>
            <a:r>
              <a:rPr lang="en-US" b="0" dirty="0"/>
              <a:t>4.1 </a:t>
            </a:r>
            <a:r>
              <a:rPr lang="en-US" b="0" dirty="0" err="1"/>
              <a:t>Physikalisches</a:t>
            </a:r>
            <a:r>
              <a:rPr lang="en-US" b="0" dirty="0"/>
              <a:t> </a:t>
            </a:r>
            <a:r>
              <a:rPr lang="en-US" b="0" dirty="0" err="1"/>
              <a:t>Ersatzschaltbild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Inhaltsplatzhalter 5"/>
              <p:cNvSpPr>
                <a:spLocks noGrp="1"/>
              </p:cNvSpPr>
              <p:nvPr>
                <p:ph idx="13"/>
              </p:nvPr>
            </p:nvSpPr>
            <p:spPr>
              <a:xfrm>
                <a:off x="114300" y="2160589"/>
                <a:ext cx="11887199" cy="4083052"/>
              </a:xfrm>
            </p:spPr>
            <p:txBody>
              <a:bodyPr/>
              <a:lstStyle/>
              <a:p>
                <a:pPr/>
                <a:r>
                  <a:rPr lang="de-DE" sz="16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Verallgemeinerte Koordinaten:</a:t>
                </a:r>
              </a:p>
              <a:p>
                <a14:m>
                  <m:oMath xmlns:m="http://schemas.openxmlformats.org/officeDocument/2006/math">
                    <m:r>
                      <a:rPr lang="de-DE" sz="1800" b="1" i="1" smtClean="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𝒒</m:t>
                    </m:r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de-DE" sz="14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4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eqArrPr>
                          <m:e>
                            <m:sSub>
                              <m:sSubPr>
                                <m:ctrlPr>
                                  <a:rPr lang="de-DE" sz="1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𝜑</m:t>
                                </m:r>
                              </m:e>
                              <m:sub>
                                <m: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e>
                            <m:sSub>
                              <m:sSubPr>
                                <m:ctrlPr>
                                  <a:rPr lang="de-DE" sz="14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𝜑</m:t>
                                </m:r>
                              </m:e>
                              <m:sub>
                                <m: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</m:e>
                        </m:eqArr>
                      </m:e>
                    </m:d>
                  </m:oMath>
                </a14:m>
                <a:r>
                  <a:rPr lang="de-DE" sz="1400" dirty="0">
                    <a:effectLst/>
                  </a:rPr>
                  <a:t> </a:t>
                </a:r>
                <a:r>
                  <a:rPr lang="de-DE" sz="1400" dirty="0"/>
                  <a:t>	</a:t>
                </a:r>
                <a:r>
                  <a:rPr lang="de-DE" sz="1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(4.1.1.1)</a:t>
                </a:r>
                <a:r>
                  <a:rPr lang="de-DE" sz="1400" dirty="0"/>
                  <a:t>		</a:t>
                </a:r>
                <a14:m>
                  <m:oMath xmlns:m="http://schemas.openxmlformats.org/officeDocument/2006/math">
                    <m:acc>
                      <m:accPr>
                        <m:chr m:val="̇"/>
                        <m:ctrlPr>
                          <a:rPr lang="de-DE" sz="1800" b="1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𝒒</m:t>
                        </m:r>
                      </m:e>
                    </m:acc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acc>
                              <m:accPr>
                                <m:chr m:val="̇"/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𝜑</m:t>
                                    </m:r>
                                  </m:e>
                                  <m:sub>
                                    <m: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</m:acc>
                          </m:e>
                          <m:e>
                            <m:acc>
                              <m:accPr>
                                <m:chr m:val="̇"/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accPr>
                              <m:e>
                                <m:sSub>
                                  <m:sSub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𝜑</m:t>
                                    </m:r>
                                  </m:e>
                                  <m:sub>
                                    <m: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b>
                                </m:sSub>
                              </m:e>
                            </m:acc>
                          </m:e>
                        </m:eqArr>
                      </m:e>
                    </m:d>
                  </m:oMath>
                </a14:m>
                <a:r>
                  <a:rPr lang="de-DE" sz="18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de-DE" sz="1400" dirty="0">
                    <a:latin typeface="Calibri" panose="020F0502020204030204" pitchFamily="34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(4.1.1.2)</a:t>
                </a:r>
                <a:endParaRPr lang="de-DE" sz="1800" dirty="0">
                  <a:latin typeface="Calibri" panose="020F0502020204030204" pitchFamily="34" charset="0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de-DE" sz="1600" dirty="0">
                    <a:effectLst/>
                    <a:latin typeface="Calibri" panose="020F0502020204030204" pitchFamily="34" charset="0"/>
                    <a:ea typeface="Times New Roman" panose="02020603050405020304" pitchFamily="18" charset="0"/>
                    <a:cs typeface="Calibri" panose="020F0502020204030204" pitchFamily="34" charset="0"/>
                  </a:rPr>
                  <a:t>Kinematische Größen:</a:t>
                </a:r>
              </a:p>
              <a:p>
                <a:pPr/>
                <a14:m>
                  <m:oMath xmlns:m="http://schemas.openxmlformats.org/officeDocument/2006/math">
                    <m:sSub>
                      <m:sSubPr>
                        <m:ctrlPr>
                          <a:rPr lang="de-DE" sz="1800" b="1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</m:oMath>
                </a14:m>
                <a:r>
                  <a:rPr lang="de-DE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(4.1.2.1)</a:t>
                </a:r>
                <a:r>
                  <a:rPr lang="de-DE" sz="18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𝒓</m:t>
                        </m:r>
                      </m:e>
                      <m:sub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</m:oMath>
                </a14:m>
                <a:r>
                  <a:rPr lang="de-DE" sz="1800" dirty="0">
                    <a:effectLst/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de-DE" sz="1800" b="1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𝒗</m:t>
                        </m:r>
                      </m:e>
                      <m:sub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𝟏</m:t>
                        </m:r>
                      </m:sub>
                    </m:sSub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acc>
                      <m:accPr>
                        <m:chr m:val="̇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</m:oMath>
                </a14:m>
                <a:r>
                  <a:rPr lang="de-DE" sz="18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1800" b="1" i="1" smtClean="0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𝒗</m:t>
                        </m:r>
                      </m:e>
                      <m:sub>
                        <m:r>
                          <a:rPr lang="de-DE" sz="1800" b="1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𝟐</m:t>
                        </m:r>
                      </m:sub>
                    </m:sSub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= 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acc>
                      <m:accPr>
                        <m:chr m:val="̇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  <m:r>
                      <a:rPr lang="de-DE" sz="18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𝑙</m:t>
                        </m:r>
                      </m:e>
                      <m:sub>
                        <m: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acc>
                      <m:accPr>
                        <m:chr m:val="̇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𝜑</m:t>
                            </m:r>
                          </m:e>
                          <m:sub>
                            <m: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e>
                    </m:acc>
                    <m:d>
                      <m:dPr>
                        <m:begChr m:val="["/>
                        <m:endChr m:val="]"/>
                        <m:ctrlPr>
                          <a:rPr lang="de-DE" sz="18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de-DE" sz="18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</m:ctrlPr>
                          </m:eqArrPr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cos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  <m:e>
                            <m:func>
                              <m:funcPr>
                                <m:ctrlPr>
                                  <a:rPr lang="de-DE" sz="1800" i="1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de-DE" sz="1800">
                                    <a:effectLst/>
                                    <a:latin typeface="Cambria Math" panose="02040503050406030204" pitchFamily="18" charset="0"/>
                                    <a:ea typeface="Times New Roman" panose="02020603050405020304" pitchFamily="18" charset="0"/>
                                    <a:cs typeface="Times New Roman" panose="02020603050405020304" pitchFamily="18" charset="0"/>
                                  </a:rPr>
                                  <m:t>sin</m:t>
                                </m:r>
                              </m:fName>
                              <m:e>
                                <m:d>
                                  <m:dPr>
                                    <m:ctrlPr>
                                      <a:rPr lang="de-DE" sz="1800" i="1">
                                        <a:effectLst/>
                                        <a:latin typeface="Cambria Math" panose="02040503050406030204" pitchFamily="18" charset="0"/>
                                        <a:ea typeface="Times New Roman" panose="020206030504050203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𝜑</m:t>
                                        </m:r>
                                      </m:e>
                                      <m:sub>
                                        <m:r>
                                          <a:rPr lang="de-DE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</m:e>
                            </m:func>
                          </m:e>
                        </m:eqArr>
                      </m:e>
                    </m:d>
                  </m:oMath>
                </a14:m>
                <a:r>
                  <a:rPr lang="de-DE" sz="1800" dirty="0">
                    <a:latin typeface="Calibri" panose="020F050202020403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de-DE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287655" lvl="1" indent="-287655"/>
                <a:endParaRPr lang="en-US" dirty="0">
                  <a:solidFill>
                    <a:srgbClr val="DC3769"/>
                  </a:solidFill>
                </a:endParaRPr>
              </a:p>
            </p:txBody>
          </p:sp>
        </mc:Choice>
        <mc:Fallback>
          <p:sp>
            <p:nvSpPr>
              <p:cNvPr id="6" name="Inhaltsplatzhalt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14300" y="2160589"/>
                <a:ext cx="11887199" cy="4083052"/>
              </a:xfrm>
              <a:blipFill>
                <a:blip r:embed="rId2"/>
                <a:stretch>
                  <a:fillRect l="-1067" t="-1238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15E189AC-D542-B93A-F127-05CEABF1E5D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3289" y="2160589"/>
            <a:ext cx="4235961" cy="408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22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E3C99857-A6C5-7CB9-D080-C99C3E244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33A8B8B-252A-5DDA-9E8E-ADFFE3BEC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FAB5EAE-79E2-9720-358B-DF771E2E0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03719B6-4CBE-32C7-B13D-37C01E4F2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Vertikaler Textplatzhalter 5">
            <a:extLst>
              <a:ext uri="{FF2B5EF4-FFF2-40B4-BE49-F238E27FC236}">
                <a16:creationId xmlns:a16="http://schemas.microsoft.com/office/drawing/2014/main" id="{983EEE4A-862A-6C85-C61D-A4D2E3B4CE3E}"/>
              </a:ext>
            </a:extLst>
          </p:cNvPr>
          <p:cNvSpPr>
            <a:spLocks noGrp="1"/>
          </p:cNvSpPr>
          <p:nvPr>
            <p:ph type="body" orient="vert" idx="13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323ED272-792D-7B1D-4B49-A34F43656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7B14B128-2133-3D79-643D-92B20F84248F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60014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Aufgabe</a:t>
            </a:r>
            <a:r>
              <a:rPr lang="en-US" b="0" dirty="0"/>
              <a:t> </a:t>
            </a:r>
            <a:r>
              <a:rPr lang="en-US" dirty="0" err="1"/>
              <a:t>zur</a:t>
            </a:r>
            <a:r>
              <a:rPr lang="en-US" b="0" dirty="0"/>
              <a:t> </a:t>
            </a:r>
            <a:r>
              <a:rPr lang="en-US" dirty="0" err="1"/>
              <a:t>Vorabgabe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Inhaltsplatzhalter 5"/>
              <p:cNvSpPr>
                <a:spLocks noGrp="1"/>
              </p:cNvSpPr>
              <p:nvPr>
                <p:ph idx="13"/>
              </p:nvPr>
            </p:nvSpPr>
            <p:spPr>
              <a:xfrm>
                <a:off x="114300" y="2160589"/>
                <a:ext cx="11887199" cy="4083052"/>
              </a:xfrm>
            </p:spPr>
            <p:txBody>
              <a:bodyPr/>
              <a:lstStyle/>
              <a:p>
                <a:pPr marL="287655" lvl="1" indent="-287655"/>
                <a:r>
                  <a:rPr lang="de-DE" sz="1800" u="none" strike="noStrike" dirty="0">
                    <a:effectLst/>
                    <a:uFill>
                      <a:solidFill>
                        <a:srgbClr val="000000"/>
                      </a:solidFill>
                    </a:u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Für eine erfolgreiche Modellierung in Simulink muss die Massenmatrix invertierbar sein. Zeigen Sie, dass die Massenmatrix unabhängig von den Zustandsgrößen oder der Parameter Festlegung invertierbar ist. </a:t>
                </a:r>
                <a:endParaRPr lang="en-US" sz="1800" u="none" strike="noStrike" dirty="0">
                  <a:effectLst/>
                  <a:uFill>
                    <a:solidFill>
                      <a:srgbClr val="000000"/>
                    </a:solidFill>
                  </a:u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7655" lvl="1" indent="-287655"/>
                <a:r>
                  <a:rPr lang="de-DE" sz="1800" u="none" strike="noStrike" dirty="0">
                    <a:effectLst/>
                    <a:uFill>
                      <a:solidFill>
                        <a:srgbClr val="000000"/>
                      </a:solidFill>
                    </a:u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Bestimmen Sie allgemein die stationären Gleichungen des Systems. </a:t>
                </a:r>
                <a:endParaRPr lang="en-US" sz="1800" u="none" strike="noStrike" dirty="0">
                  <a:effectLst/>
                  <a:uFill>
                    <a:solidFill>
                      <a:srgbClr val="000000"/>
                    </a:solidFill>
                  </a:u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7655" lvl="1" indent="-287655"/>
                <a:r>
                  <a:rPr lang="de-DE" sz="1800" u="none" strike="noStrike" dirty="0">
                    <a:effectLst/>
                    <a:uFill>
                      <a:solidFill>
                        <a:srgbClr val="000000"/>
                      </a:solidFill>
                    </a:u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Zur späteren Regelung und Bahnplanung des Roboterarms wird folgende stationäre Gleichung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𝜑</m:t>
                            </m:r>
                          </m:e>
                        </m:acc>
                      </m:e>
                      <m:sub>
                        <m:r>
                          <a:rPr lang="de-DE" sz="1800" i="1" u="none" strike="noStrike" baseline="-25000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800" i="1" u="none" strike="noStrike" baseline="-25000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 </m:t>
                    </m:r>
                    <m:r>
                      <a:rPr lang="de-DE" sz="1800" i="1" u="none" strike="noStrike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lang="en-US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de-DE" sz="1800" i="1" u="none" strike="noStrike" baseline="-25000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de-DE" sz="1800" i="1" u="none" strike="noStrike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𝜑</m:t>
                            </m:r>
                          </m:e>
                        </m:acc>
                      </m:e>
                      <m:sub>
                        <m:r>
                          <a:rPr lang="de-DE" sz="1800" i="1" u="none" strike="noStrike" baseline="-25000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1800" i="1" u="none" strike="noStrike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de-DE" sz="1800" u="none" strike="noStrike" dirty="0">
                    <a:effectLst/>
                    <a:uFill>
                      <a:solidFill>
                        <a:srgbClr val="000000"/>
                      </a:solidFill>
                    </a:u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 mit der Vorgabe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𝑢</m:t>
                            </m:r>
                          </m:e>
                        </m:acc>
                      </m:e>
                      <m:sub>
                        <m:r>
                          <a:rPr lang="de-DE" sz="1800" i="1" u="none" strike="noStrike" baseline="-25000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de-DE" sz="1800" i="1" u="none" strike="noStrike" baseline="-25000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 </m:t>
                    </m:r>
                    <m:r>
                      <a:rPr lang="de-DE" sz="1800" i="1" u="none" strike="noStrike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= </m:t>
                    </m:r>
                    <m:r>
                      <a:rPr lang="de-DE" sz="1800" i="1" u="none" strike="noStrike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lang="en-US" sz="1800" i="1" u="none" strike="noStrike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̅"/>
                            <m:ctrlPr>
                              <a:rPr lang="en-US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de-DE" sz="1800" i="1" u="none" strike="noStrike">
                                <a:effectLst/>
                                <a:uFill>
                                  <a:solidFill>
                                    <a:srgbClr val="000000"/>
                                  </a:solidFill>
                                </a:u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Cambria Math" panose="02040503050406030204" pitchFamily="18" charset="0"/>
                              </a:rPr>
                              <m:t>𝑢</m:t>
                            </m:r>
                          </m:e>
                        </m:acc>
                      </m:e>
                      <m:sub>
                        <m:r>
                          <a:rPr lang="de-DE" sz="1800" i="1" u="none" strike="noStrike" baseline="-25000">
                            <a:effectLst/>
                            <a:uFill>
                              <a:solidFill>
                                <a:srgbClr val="000000"/>
                              </a:solidFill>
                            </a:u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de-DE" sz="1800" i="1" u="none" strike="noStrike" baseline="-25000">
                        <a:effectLst/>
                        <a:uFill>
                          <a:solidFill>
                            <a:srgbClr val="000000"/>
                          </a:solidFill>
                        </a:u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de-DE" sz="1800" u="none" strike="noStrike" dirty="0">
                    <a:effectLst/>
                    <a:uFill>
                      <a:solidFill>
                        <a:srgbClr val="000000"/>
                      </a:solidFill>
                    </a:uFill>
                    <a:latin typeface="Arial" panose="020B0604020202020204" pitchFamily="34" charset="0"/>
                    <a:ea typeface="Arial" panose="020B0604020202020204" pitchFamily="34" charset="0"/>
                    <a:cs typeface="Arial" panose="020B0604020202020204" pitchFamily="34" charset="0"/>
                  </a:rPr>
                  <a:t> benötigt. Bestimmen Sie diese aus den stationären Gleichungen. </a:t>
                </a:r>
                <a:endParaRPr lang="en-US" sz="1800" u="none" strike="noStrike" dirty="0">
                  <a:effectLst/>
                  <a:uFill>
                    <a:solidFill>
                      <a:srgbClr val="000000"/>
                    </a:solidFill>
                  </a:uFill>
                  <a:latin typeface="Arial" panose="020B0604020202020204" pitchFamily="34" charset="0"/>
                  <a:ea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287655" lvl="1" indent="-287655"/>
                <a:endParaRPr lang="en-US" dirty="0">
                  <a:solidFill>
                    <a:srgbClr val="DC3769"/>
                  </a:solidFill>
                </a:endParaRPr>
              </a:p>
              <a:p>
                <a:pPr marL="287655" lvl="1" indent="-287655"/>
                <a:endParaRPr lang="en-US" dirty="0">
                  <a:solidFill>
                    <a:srgbClr val="DC3769"/>
                  </a:solidFill>
                </a:endParaRPr>
              </a:p>
            </p:txBody>
          </p:sp>
        </mc:Choice>
        <mc:Fallback xmlns="">
          <p:sp>
            <p:nvSpPr>
              <p:cNvPr id="6" name="Inhaltsplatzhalt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3"/>
              </p:nvPr>
            </p:nvSpPr>
            <p:spPr>
              <a:xfrm>
                <a:off x="114300" y="2160589"/>
                <a:ext cx="11887199" cy="4083052"/>
              </a:xfrm>
              <a:blipFill>
                <a:blip r:embed="rId2"/>
                <a:stretch>
                  <a:fillRect l="-1128" t="-20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954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52AECA44-6693-4EB7-B2B5-6A2C586F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+mn-lt"/>
              </a:rPr>
              <a:t>Campus Sontheim</a:t>
            </a:r>
            <a:endParaRPr lang="en-US" dirty="0">
              <a:latin typeface="+mn-lt"/>
            </a:endParaRP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90DBF1E-C4B8-4D3B-84CE-E6AD5C7E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Zwei-</a:t>
            </a:r>
            <a:r>
              <a:rPr lang="en-US" dirty="0" err="1"/>
              <a:t>Gelenk</a:t>
            </a:r>
            <a:r>
              <a:rPr lang="en-US" dirty="0"/>
              <a:t>-</a:t>
            </a:r>
            <a:r>
              <a:rPr lang="en-US" dirty="0" err="1"/>
              <a:t>Roboter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F034B9B7-B9EB-4395-8629-FCFEFC1B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0" name="Vertikaler Textplatzhalter 29"/>
          <p:cNvSpPr>
            <a:spLocks noGrp="1"/>
          </p:cNvSpPr>
          <p:nvPr>
            <p:ph type="body" orient="vert" idx="13"/>
          </p:nvPr>
        </p:nvSpPr>
        <p:spPr>
          <a:xfrm>
            <a:off x="1998349" y="2963016"/>
            <a:ext cx="9695489" cy="1635823"/>
          </a:xfrm>
        </p:spPr>
        <p:txBody>
          <a:bodyPr/>
          <a:lstStyle/>
          <a:p>
            <a:r>
              <a:rPr lang="en-US" dirty="0" err="1"/>
              <a:t>Rückfragen</a:t>
            </a:r>
            <a:r>
              <a:rPr lang="en-US" dirty="0"/>
              <a:t> bitte an:</a:t>
            </a:r>
          </a:p>
          <a:p>
            <a:pPr lvl="1"/>
            <a:r>
              <a:rPr lang="en-US" dirty="0">
                <a:latin typeface="+mn-lt"/>
              </a:rPr>
              <a:t>Moritz </a:t>
            </a:r>
            <a:r>
              <a:rPr lang="en-US" dirty="0" err="1">
                <a:latin typeface="+mn-lt"/>
              </a:rPr>
              <a:t>Höhnel</a:t>
            </a:r>
            <a:r>
              <a:rPr lang="en-US" dirty="0">
                <a:latin typeface="+mn-lt"/>
              </a:rPr>
              <a:t>					 Marc Grosse</a:t>
            </a:r>
          </a:p>
          <a:p>
            <a:r>
              <a:rPr lang="en-US" dirty="0" err="1"/>
              <a:t>Fakultät</a:t>
            </a:r>
            <a:r>
              <a:rPr lang="en-US" dirty="0"/>
              <a:t> T1 | ASE				</a:t>
            </a:r>
            <a:r>
              <a:rPr lang="en-US" dirty="0" err="1"/>
              <a:t>Fakultät</a:t>
            </a:r>
            <a:r>
              <a:rPr lang="en-US" dirty="0"/>
              <a:t> T1 | ASE</a:t>
            </a:r>
          </a:p>
          <a:p>
            <a:r>
              <a:rPr lang="en-US" dirty="0"/>
              <a:t>mhoehnel@stud.hs-heilbronn.de		</a:t>
            </a:r>
            <a:r>
              <a:rPr lang="en-US" dirty="0" err="1"/>
              <a:t>mgrosse@stud.hs-heilbronn.de</a:t>
            </a:r>
            <a:endParaRPr lang="en-US" dirty="0"/>
          </a:p>
          <a:p>
            <a:endParaRPr lang="en-US" dirty="0"/>
          </a:p>
        </p:txBody>
      </p:sp>
      <p:sp>
        <p:nvSpPr>
          <p:cNvPr id="24" name="Vertikaler Textplatzhalter 23"/>
          <p:cNvSpPr>
            <a:spLocks noGrp="1"/>
          </p:cNvSpPr>
          <p:nvPr>
            <p:ph type="body" orient="vert" idx="14"/>
          </p:nvPr>
        </p:nvSpPr>
        <p:spPr>
          <a:xfrm>
            <a:off x="1998349" y="1146632"/>
            <a:ext cx="9695489" cy="1851841"/>
          </a:xfrm>
        </p:spPr>
        <p:txBody>
          <a:bodyPr/>
          <a:lstStyle/>
          <a:p>
            <a:r>
              <a:rPr lang="en-US" dirty="0">
                <a:latin typeface="+mn-lt"/>
              </a:rPr>
              <a:t>DANKE!</a:t>
            </a:r>
          </a:p>
        </p:txBody>
      </p:sp>
      <p:pic>
        <p:nvPicPr>
          <p:cNvPr id="8" name="Bildplatzhalter 11" descr="Ein Bild, das Person, Wand, Anzug, Mann enthält.&#10;&#10;Automatisch generierte Beschreibung">
            <a:extLst>
              <a:ext uri="{FF2B5EF4-FFF2-40B4-BE49-F238E27FC236}">
                <a16:creationId xmlns:a16="http://schemas.microsoft.com/office/drawing/2014/main" id="{75F5D36A-1F6A-410A-8CD2-7C6789705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3" t="16460" r="19671" b="26185"/>
          <a:stretch/>
        </p:blipFill>
        <p:spPr>
          <a:xfrm>
            <a:off x="692250" y="3424857"/>
            <a:ext cx="1080000" cy="1080000"/>
          </a:xfrm>
          <a:prstGeom prst="ellipse">
            <a:avLst/>
          </a:prstGeom>
        </p:spPr>
      </p:pic>
      <p:pic>
        <p:nvPicPr>
          <p:cNvPr id="11" name="Bildplatzhalter 10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8F9750C5-69F3-4020-8A10-09070D5B089A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4"/>
          <a:srcRect l="21642" t="16400" r="32109" b="13026"/>
          <a:stretch/>
        </p:blipFill>
        <p:spPr>
          <a:xfrm rot="16200000">
            <a:off x="684367" y="4807092"/>
            <a:ext cx="1079999" cy="1095767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B0ABAA0-4556-4BEB-946E-B8E32890B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500" b="12500"/>
          <a:stretch/>
        </p:blipFill>
        <p:spPr>
          <a:xfrm>
            <a:off x="6306093" y="3424857"/>
            <a:ext cx="1080000" cy="1080000"/>
          </a:xfrm>
          <a:prstGeom prst="ellipse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CD1BD50E-A8D7-4722-91EA-EB59A9C53500}"/>
              </a:ext>
            </a:extLst>
          </p:cNvPr>
          <p:cNvSpPr txBox="1"/>
          <p:nvPr/>
        </p:nvSpPr>
        <p:spPr>
          <a:xfrm>
            <a:off x="1998349" y="4806743"/>
            <a:ext cx="3829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Mattis Ritter</a:t>
            </a:r>
          </a:p>
          <a:p>
            <a:r>
              <a:rPr lang="de-DE" sz="2000" dirty="0">
                <a:solidFill>
                  <a:schemeClr val="bg1"/>
                </a:solidFill>
              </a:rPr>
              <a:t>Fakultät T1 | ASE</a:t>
            </a:r>
          </a:p>
          <a:p>
            <a:r>
              <a:rPr lang="de-DE" sz="2000" dirty="0" err="1">
                <a:solidFill>
                  <a:schemeClr val="bg1"/>
                </a:solidFill>
              </a:rPr>
              <a:t>mritter@stud.hs-heilbronn.de</a:t>
            </a:r>
            <a:endParaRPr lang="de-DE" sz="2000" dirty="0">
              <a:solidFill>
                <a:schemeClr val="bg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5564677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D51E834E-C123-4A66-80B5-6AFB0251C3DE}"/>
    </a:ext>
  </a:extLst>
</a:theme>
</file>

<file path=ppt/theme/theme2.xml><?xml version="1.0" encoding="utf-8"?>
<a:theme xmlns:a="http://schemas.openxmlformats.org/drawingml/2006/main" name="1_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A826E504-A1FF-48C6-BF11-68BD7E1C7F12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315C8266D65147BEEF21714B380DFC" ma:contentTypeVersion="12" ma:contentTypeDescription="Create a new document." ma:contentTypeScope="" ma:versionID="ae14c92c52cedeef1460d511b82b4719">
  <xsd:schema xmlns:xsd="http://www.w3.org/2001/XMLSchema" xmlns:xs="http://www.w3.org/2001/XMLSchema" xmlns:p="http://schemas.microsoft.com/office/2006/metadata/properties" xmlns:ns2="e1a4e9d1-002c-44d1-a7df-d1d440f2d89c" xmlns:ns3="396d3ce1-f135-45f1-a004-8da1c81eaf02" targetNamespace="http://schemas.microsoft.com/office/2006/metadata/properties" ma:root="true" ma:fieldsID="30ae492b1ebb9fd38c43b4ed6abfe70d" ns2:_="" ns3:_="">
    <xsd:import namespace="e1a4e9d1-002c-44d1-a7df-d1d440f2d89c"/>
    <xsd:import namespace="396d3ce1-f135-45f1-a004-8da1c81eaf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4e9d1-002c-44d1-a7df-d1d440f2d8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e10526-b566-4b41-9d0d-ac6cbbfbcb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6d3ce1-f135-45f1-a004-8da1c81eaf02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a338289-5d0f-45f9-8918-8890acfce5c4}" ma:internalName="TaxCatchAll" ma:showField="CatchAllData" ma:web="396d3ce1-f135-45f1-a004-8da1c81eaf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a4e9d1-002c-44d1-a7df-d1d440f2d89c">
      <Terms xmlns="http://schemas.microsoft.com/office/infopath/2007/PartnerControls"/>
    </lcf76f155ced4ddcb4097134ff3c332f>
    <TaxCatchAll xmlns="396d3ce1-f135-45f1-a004-8da1c81eaf02" xsi:nil="true"/>
  </documentManagement>
</p:properties>
</file>

<file path=customXml/itemProps1.xml><?xml version="1.0" encoding="utf-8"?>
<ds:datastoreItem xmlns:ds="http://schemas.openxmlformats.org/officeDocument/2006/customXml" ds:itemID="{33061106-0B7E-4C54-909B-385CA08974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4e9d1-002c-44d1-a7df-d1d440f2d89c"/>
    <ds:schemaRef ds:uri="396d3ce1-f135-45f1-a004-8da1c81eaf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554B1BE-D081-4D49-A9A8-02DBC419D9B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303304-D675-4AEC-B056-9DF2E7E157C6}">
  <ds:schemaRefs>
    <ds:schemaRef ds:uri="396d3ce1-f135-45f1-a004-8da1c81eaf02"/>
    <ds:schemaRef ds:uri="e1a4e9d1-002c-44d1-a7df-d1d440f2d89c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PowerpointTemplate</Template>
  <TotalTime>0</TotalTime>
  <Words>587</Words>
  <Application>Microsoft Macintosh PowerPoint</Application>
  <PresentationFormat>Breitbild</PresentationFormat>
  <Paragraphs>122</Paragraphs>
  <Slides>9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9</vt:i4>
      </vt:variant>
    </vt:vector>
  </HeadingPairs>
  <TitlesOfParts>
    <vt:vector size="15" baseType="lpstr">
      <vt:lpstr>Arial</vt:lpstr>
      <vt:lpstr>Calibri</vt:lpstr>
      <vt:lpstr>Cambria Math</vt:lpstr>
      <vt:lpstr>Wingdings</vt:lpstr>
      <vt:lpstr>PPT_HHN_16x9_EN_01</vt:lpstr>
      <vt:lpstr>1_PPT_HHN_16x9_EN_01</vt:lpstr>
      <vt:lpstr>ZWEI-GELENK-ROBOTER</vt:lpstr>
      <vt:lpstr>1. Aufgabenstellung und Projektziele </vt:lpstr>
      <vt:lpstr>2. Modellannahmen </vt:lpstr>
      <vt:lpstr>3. EINGANGS-, Zustands-, Ausgangssignale,       Parameter und Anfangsbedingungen </vt:lpstr>
      <vt:lpstr>3. EINGANGS-, Zustands-, Ausgangssignale, Parameter und Anfangsbedingungen </vt:lpstr>
      <vt:lpstr>4. Modellbildung 4.1 Physikalisches Ersatzschaltbild </vt:lpstr>
      <vt:lpstr>PowerPoint-Präsentation</vt:lpstr>
      <vt:lpstr>Aufgabe zur Vorabgabe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Truck platoon</dc:title>
  <dc:creator>Mattis Ritter</dc:creator>
  <cp:lastModifiedBy>Marc Grosse</cp:lastModifiedBy>
  <cp:revision>9</cp:revision>
  <dcterms:created xsi:type="dcterms:W3CDTF">2022-04-09T09:06:39Z</dcterms:created>
  <dcterms:modified xsi:type="dcterms:W3CDTF">2022-10-26T10:41:58Z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0x01010071315C8266D65147BEEF21714B380DFC</vt:lpwstr>
  </property>
  <property fmtid="{D5CDD505-2E9C-101B-9397-08002B2CF9AE}" pid="3" name="MediaServiceImageTags">
    <vt:lpwstr/>
  </property>
</Properties>
</file>

<file path=docProps/thumbnail.jpeg>
</file>